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Permanent Marker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ghan Harriso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510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12T20:38:54.709" idx="1">
    <p:pos x="6000" y="0"/>
    <p:text>It would be great to have this as a handout as well.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12T20:48:48.096" idx="2">
    <p:pos x="196" y="725"/>
    <p:text>Connect to possible capstone projects.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0827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these ten questions as a hook. Hand out to participants. In groups let them discuss answers. Ask for groups to share their answers. Then begin presentation.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Make sure our students act! Local NGO’s?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Students need to digital tools and they need to know how to use them.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Rhett- Just a few ideas to play with to help our students become digitally literate, communicate across cultures, and for us to be 21st century educators.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students who want first hand experience.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Activity: Pass out questions and let small groups answer.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We, and our children and grandchildren want to live in a sustainable world. The alternative is the collapse of our society and one of the many dystopian futures science fiction authors have dreamt up over the last 100 years.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model of sustainability has three components: Environmental, economic and social. In today's world; sustainability must be global; you can’t escape the challenges by not thinking globally.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Even if you try to just isolate yourself, like a global gated community, the world is coming here and interacting with people of different cultures, languages and religions is inevitable. We have to prepare our kids.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First is economic globalization. Jobs of the future require global competence.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Ben Franklin said, “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We must, indeed, all hang together or, most assuredly, we shall all hang separately.”  we will shape the future world. What will it look like?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If we don’t care for the global environmental problems of arable land, potable water and a livable climate, the planet will shake us off, like a bad case of fleas.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it means to educate a globally competent student.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number of children dying has been cut in half from 12 to 6 million. Still too many Global extreme poverty also cut in half. We can do more.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ls.cpsd.us/cms/One.aspx?portalId=3045383&amp;pageId=5226338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roldham2/l6lz9wvgvarj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hyperlink" Target="https://www.symbaloo.com/mix/sghistoryteach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apansociety.org/page/programs/education_family/programs_for_students/japan-society-junior-fellows-program" TargetMode="External"/><Relationship Id="rId13" Type="http://schemas.openxmlformats.org/officeDocument/2006/relationships/image" Target="../media/image19.png"/><Relationship Id="rId3" Type="http://schemas.openxmlformats.org/officeDocument/2006/relationships/hyperlink" Target="https://www.nature.org/about-us/careers/leaf/index.htm" TargetMode="External"/><Relationship Id="rId7" Type="http://schemas.openxmlformats.org/officeDocument/2006/relationships/hyperlink" Target="http://www.yes-abroad.org/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usagermanyscholarship.org/apply-afs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www.nsliforyouth.org/" TargetMode="Externa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hyperlink" Target="https://www.thesca.org/serve/national-crews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siasociety.org/files/book-globalcompetence.pdf" TargetMode="External"/><Relationship Id="rId7" Type="http://schemas.openxmlformats.org/officeDocument/2006/relationships/hyperlink" Target="https://docs.google.com/document/d/1d03Qq6-Jt4BTcEcM6duGtbFBxXaZ4uOOzihNv7IJwmU/edi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nccap.net/media/pages/Global%20Education%20Checklist1.pdf" TargetMode="External"/><Relationship Id="rId5" Type="http://schemas.openxmlformats.org/officeDocument/2006/relationships/hyperlink" Target="https://docs.google.com/document/d/10SxK7SiF8DBiWMwi3Bsq6j-FT_xc6ehuId1fx8tUsZ0/edit" TargetMode="External"/><Relationship Id="rId4" Type="http://schemas.openxmlformats.org/officeDocument/2006/relationships/hyperlink" Target="http://www.oxfam.org.uk/education/who-we-are/global-citizenship-guid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research.org/fact-tank/2016/03/31/10-demographic-trends-that-are-shaping-the-u-s-and-the-world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UTE0G9amZNk" TargetMode="External"/><Relationship Id="rId5" Type="http://schemas.openxmlformats.org/officeDocument/2006/relationships/hyperlink" Target="http://asiasociety.org/education/global-competence" TargetMode="External"/><Relationship Id="rId4" Type="http://schemas.openxmlformats.org/officeDocument/2006/relationships/hyperlink" Target="https://www.un.org/press/en/2015/sgsm16710.doc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dpuzzle.com/assignments/5a07179186607741033348f3/wat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UO59Emi3e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://www.pewhispanic.org/2015/09/28/modern-immigration-wave-brings-59-million-to-u-s-driving-population-growth-and-change-through-2065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rhmHbDLM8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Y9nxG2ZQ7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edpuzzle.com/assignments/5a075eb89ceb6840fd161844/watc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comments" Target="../comments/comment1.xml"/><Relationship Id="rId4" Type="http://schemas.openxmlformats.org/officeDocument/2006/relationships/hyperlink" Target="https://www.youtube.com/watch?v=5oG4JjxxEY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slargestlesson.globalgoals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383375" y="383375"/>
            <a:ext cx="8641800" cy="464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AutoNum type="arabicPeriod"/>
            </a:pPr>
            <a:r>
              <a:rPr lang="en"/>
              <a:t>What are some challenges facing the world?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SzPct val="100000"/>
              <a:buAutoNum type="arabicPeriod"/>
            </a:pPr>
            <a:r>
              <a:rPr lang="en"/>
              <a:t>What kind of world do you want to see in 20 years for your kids?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SzPct val="100000"/>
              <a:buAutoNum type="arabicPeriod"/>
            </a:pPr>
            <a:r>
              <a:rPr lang="en"/>
              <a:t>Who is working on solutions to the world’s challenges?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SzPct val="100000"/>
              <a:buAutoNum type="arabicPeriod"/>
            </a:pPr>
            <a:r>
              <a:rPr lang="en"/>
              <a:t>What do your students know about the world?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SzPct val="100000"/>
              <a:buAutoNum type="arabicPeriod"/>
            </a:pPr>
            <a:r>
              <a:rPr lang="en"/>
              <a:t>What are the skills students need to succeed in school or work?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SzPct val="100000"/>
              <a:buAutoNum type="arabicPeriod"/>
            </a:pPr>
            <a:r>
              <a:rPr lang="en"/>
              <a:t>What tools do we have to help students learn about the world?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SzPct val="100000"/>
              <a:buAutoNum type="arabicPeriod"/>
            </a:pPr>
            <a:r>
              <a:rPr lang="en"/>
              <a:t>What is digital literacy?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SzPct val="100000"/>
              <a:buAutoNum type="arabicPeriod"/>
            </a:pPr>
            <a:r>
              <a:rPr lang="en"/>
              <a:t>What is global competence?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SzPct val="100000"/>
              <a:buAutoNum type="arabicPeriod"/>
            </a:pPr>
            <a:r>
              <a:rPr lang="en"/>
              <a:t>Are global issues local?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SzPct val="100000"/>
              <a:buAutoNum type="arabicPeriod"/>
            </a:pPr>
            <a:r>
              <a:rPr lang="en"/>
              <a:t>Can students take actions to address global issues?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SzPct val="100000"/>
              <a:buAutoNum type="arabicPeriod"/>
            </a:pPr>
            <a:r>
              <a:rPr lang="en"/>
              <a:t>How is the US population changing?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Glocal paradigm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Think Global, act local.- </a:t>
            </a:r>
            <a:r>
              <a:rPr lang="en" u="sng">
                <a:solidFill>
                  <a:schemeClr val="hlink"/>
                </a:solidFill>
                <a:hlinkClick r:id="rId3"/>
              </a:rPr>
              <a:t>Solutions to global problems are a million local solutions</a:t>
            </a:r>
            <a:r>
              <a:rPr lang="en"/>
              <a:t>. 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550" y="2009309"/>
            <a:ext cx="8256694" cy="25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24263" y="1255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Tools for Digital Literacy</a:t>
            </a:r>
            <a:r>
              <a:rPr lang="en"/>
              <a:t> for teachers 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311700" y="4568875"/>
            <a:ext cx="6102000" cy="44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4105225" y="14376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670875" y="2220325"/>
            <a:ext cx="3000000" cy="134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6" name="Shape 13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2363" t="14041" r="4949" b="6404"/>
          <a:stretch/>
        </p:blipFill>
        <p:spPr>
          <a:xfrm>
            <a:off x="255850" y="830625"/>
            <a:ext cx="8657424" cy="389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214000" y="445025"/>
            <a:ext cx="24600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students 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25742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https://www.nature.org/about-us/careers/leaf/index.htm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https://www.thesca.org/serve/national-crews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http://www.nsliforyouth.org/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http://www.usagermanyscholarship.org/apply-afs/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http://www.yes-abroad.org/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https://www.japansociety.org/page/programs/education_family/programs_for_students/japan-society-junior-fellows-program</a:t>
            </a:r>
            <a:r>
              <a:rPr lang="en"/>
              <a:t> 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69600" y="895649"/>
            <a:ext cx="1214000" cy="97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37100" y="1679575"/>
            <a:ext cx="167545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11225" y="2184300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76176" y="2578174"/>
            <a:ext cx="1036374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382168" y="3121250"/>
            <a:ext cx="850825" cy="8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0"/>
            <a:ext cx="1214000" cy="123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382172" y="227710"/>
            <a:ext cx="3411008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869500" y="4248975"/>
            <a:ext cx="850825" cy="51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1096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9900FF"/>
                </a:solidFill>
              </a:rPr>
              <a:t>Next steps? 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0" y="766725"/>
            <a:ext cx="9144000" cy="431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1.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Spend time looking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available resources. (see next page) </a:t>
            </a:r>
          </a:p>
          <a:p>
            <a:pPr lvl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Incorporate technology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your unit. (play with the tools a couple pages back) </a:t>
            </a:r>
          </a:p>
          <a:p>
            <a:pPr lvl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3.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teach literacy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look at texts used in your curriculum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think about how you can 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incorporate a more culturally diverse text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Plenty of suggestions on Primary Source (on resources page) .</a:t>
            </a:r>
          </a:p>
          <a:p>
            <a:pPr lvl="0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4.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one of the following texts on global education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will give you more insight into why it matters.</a:t>
            </a:r>
          </a:p>
          <a:p>
            <a:pPr lvl="0" indent="38735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•</a:t>
            </a:r>
            <a:r>
              <a:rPr lang="en" sz="1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Used To Be Us,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Thomas Friedman</a:t>
            </a:r>
          </a:p>
          <a:p>
            <a:pPr lvl="0" indent="38735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•</a:t>
            </a:r>
            <a:r>
              <a:rPr lang="en" sz="1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Innovators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by Tony Wagner</a:t>
            </a:r>
          </a:p>
          <a:p>
            <a:pPr lvl="0" indent="38735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•</a:t>
            </a:r>
            <a:r>
              <a:rPr lang="en" sz="1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Class Learners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by Yong Zhao</a:t>
            </a:r>
          </a:p>
          <a:p>
            <a:pPr lvl="0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5.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 lesson plan or part of your unit and see how you can 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incorporate a global focus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" sz="1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example:  In math class use graphs or story problems with examples from global issues. </a:t>
            </a:r>
          </a:p>
          <a:p>
            <a:pPr lvl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6.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to 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expose students to news about global issues, especially the international press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have them reflect.</a:t>
            </a:r>
          </a:p>
          <a:p>
            <a:pPr lvl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Glocal!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for examples of global issues locally</a:t>
            </a:r>
          </a:p>
          <a:p>
            <a:pPr lvl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19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See me for suggestions on ways to globalize your lessons</a:t>
            </a:r>
          </a:p>
          <a:p>
            <a:pPr lvl="0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https://asiasociety.org/files/book-globalcompetence.pdf</a:t>
            </a:r>
            <a:r>
              <a:rPr lang="en"/>
              <a:t>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rgbClr val="1155CC"/>
                </a:solidFill>
                <a:hlinkClick r:id="rId4"/>
              </a:rPr>
              <a:t>http://www.oxfam.org.uk/education/who-we-are/global-citizenship-guides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u="sng">
                <a:solidFill>
                  <a:srgbClr val="1155CC"/>
                </a:solidFill>
                <a:hlinkClick r:id="rId5"/>
              </a:rPr>
              <a:t>https://docs.google.com/document/d/10SxK7SiF8DBiWMwi3Bsq6j-FT_xc6ehuId1fx8tUsZ0/edit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1155CC"/>
                </a:solidFill>
                <a:hlinkClick r:id="rId6"/>
              </a:rPr>
              <a:t>http://www.nccap.net/media/pages/Global%20Education%20Checklist1.pdf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u="sng">
                <a:solidFill>
                  <a:schemeClr val="hlink"/>
                </a:solidFill>
                <a:hlinkClick r:id="rId7"/>
              </a:rPr>
              <a:t>https://docs.google.com/document/d/1d03Qq6-Jt4BTcEcM6duGtbFBxXaZ4uOOzihNv7IJwmU/edit</a:t>
            </a:r>
            <a:r>
              <a:rPr lang="en" sz="220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Sources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technology- Mr Rhett Oldham - Tech Guru. Ste. Genevieve Middle School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http://www.pewresearch.org/fact-tank/2016/03/31/10-demographic-trends-that-are-shaping-the-u-s-and-the-world/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https://www.un.org/press/en/2015/sgsm16710.doc.htm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https://www.un.org/press/en/2015/sgsm16710.doc.htm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http://asiasociety.org/education/global-competence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3B3B3B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175700" y="4411225"/>
            <a:ext cx="48879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https://www.youtube.com/watch?v=UTE0G9amZNk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0" y="6025"/>
            <a:ext cx="4424700" cy="3776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900">
                <a:latin typeface="Permanent Marker"/>
                <a:ea typeface="Permanent Marker"/>
                <a:cs typeface="Permanent Marker"/>
                <a:sym typeface="Permanent Marker"/>
              </a:rPr>
              <a:t>21st century education </a:t>
            </a:r>
          </a:p>
          <a:p>
            <a:pPr lvl="0">
              <a:spcBef>
                <a:spcPts val="0"/>
              </a:spcBef>
              <a:buNone/>
            </a:pPr>
            <a:r>
              <a:rPr lang="en" sz="4900">
                <a:latin typeface="Permanent Marker"/>
                <a:ea typeface="Permanent Marker"/>
                <a:cs typeface="Permanent Marker"/>
                <a:sym typeface="Permanent Marker"/>
              </a:rPr>
              <a:t>means </a:t>
            </a:r>
          </a:p>
          <a:p>
            <a:pPr lvl="0">
              <a:spcBef>
                <a:spcPts val="0"/>
              </a:spcBef>
              <a:buNone/>
            </a:pPr>
            <a:r>
              <a:rPr lang="en" sz="4900">
                <a:latin typeface="Permanent Marker"/>
                <a:ea typeface="Permanent Marker"/>
                <a:cs typeface="Permanent Marker"/>
                <a:sym typeface="Permanent Marker"/>
              </a:rPr>
              <a:t>Global competence</a:t>
            </a:r>
            <a:r>
              <a:rPr lang="en" sz="5100"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11700" y="4092250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900" b="1"/>
              <a:t>Community and Global Studies Academy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212775" y="4542925"/>
            <a:ext cx="5496600" cy="41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4407600" y="4427875"/>
            <a:ext cx="4424700" cy="64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4575" y="495175"/>
            <a:ext cx="4890750" cy="31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7151350" y="333175"/>
            <a:ext cx="2064300" cy="41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Model of Sustainability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The U.S. is changing and we have to be ready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999900" cy="4045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3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Americans are more </a:t>
            </a:r>
            <a:r>
              <a:rPr lang="en" sz="1300" b="1" u="sng">
                <a:solidFill>
                  <a:srgbClr val="BC7B2B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racially and ethnically diverse</a:t>
            </a:r>
            <a:r>
              <a:rPr lang="en" sz="13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than in the past, and the U.S. is projected to be even more diverse in the coming decades.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By 2055, the U.S. will not have a single racial or ethnic majority.</a:t>
            </a:r>
          </a:p>
          <a:p>
            <a:pPr lvl="0">
              <a:spcBef>
                <a:spcPts val="0"/>
              </a:spcBef>
              <a:buNone/>
            </a:pPr>
            <a:r>
              <a:rPr lang="en" sz="13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Asia has replaced Latin America (including Mexico) as the </a:t>
            </a:r>
            <a:r>
              <a:rPr lang="en" sz="1300" b="1" u="sng">
                <a:solidFill>
                  <a:srgbClr val="BC7B2B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biggest source of new immigrants</a:t>
            </a:r>
            <a:r>
              <a:rPr lang="en" sz="13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to the U.S.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3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the United States, Christians will decline from more than three-quarters of the population in 2010 to two-thirds in 2050, and Judaism will no longer be the largest non-Christian religion. Muslims will be more numerous in the U.S. than people who identify as Jewish on the basis of religion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6225" y="1085100"/>
            <a:ext cx="3912250" cy="39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59725" y="2385050"/>
            <a:ext cx="4324500" cy="99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The Economic necessity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7950" y="2907200"/>
            <a:ext cx="9008100" cy="238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300"/>
              <a:t>Eighty percent of 800 U.S. executives agree that their businesses would increase if staff had international experience.The majority…. believe that </a:t>
            </a:r>
            <a:r>
              <a:rPr lang="en" sz="1400" b="1" u="sng"/>
              <a:t>international skills are required</a:t>
            </a:r>
            <a:r>
              <a:rPr lang="en" sz="1300" b="1"/>
              <a:t> </a:t>
            </a:r>
            <a:r>
              <a:rPr lang="en" sz="1300"/>
              <a:t>at both the management and entry levels.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300"/>
              <a:t>An Association of American Colleges and Universities study found that </a:t>
            </a:r>
            <a:r>
              <a:rPr lang="en" sz="1400" b="1" u="sng"/>
              <a:t>97 percent of business executives identified intercultural skills, or being “comfortable working with colleagues, customers, and/or clients from diverse cultural backgrounds,” as important.</a:t>
            </a:r>
          </a:p>
          <a:p>
            <a:pPr marL="457200" lvl="0" indent="-311150">
              <a:spcBef>
                <a:spcPts val="0"/>
              </a:spcBef>
              <a:buSzPct val="100000"/>
            </a:pPr>
            <a:r>
              <a:rPr lang="en" sz="1300"/>
              <a:t> A study on soft skills conducted in more than 100 countries by the British Council, IPSOS Public Affairs, and Booz|Allen| Hamilton found that employers increasingly need employees who “are not only technically proficient but also </a:t>
            </a:r>
            <a:r>
              <a:rPr lang="en" sz="1400" b="1" u="sng"/>
              <a:t>culturally astute and able to thrive in a global work environment.</a:t>
            </a:r>
            <a:r>
              <a:rPr lang="en" sz="1400" u="sng"/>
              <a:t>” </a:t>
            </a: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t="4294" r="-6022" b="11657"/>
          <a:stretch/>
        </p:blipFill>
        <p:spPr>
          <a:xfrm>
            <a:off x="3610025" y="0"/>
            <a:ext cx="5326325" cy="24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5">
            <a:alphaModFix/>
          </a:blip>
          <a:srcRect b="11551"/>
          <a:stretch/>
        </p:blipFill>
        <p:spPr>
          <a:xfrm>
            <a:off x="67950" y="84863"/>
            <a:ext cx="3110800" cy="23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8989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9900FF"/>
                </a:solidFill>
              </a:rPr>
              <a:t>The Social need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2699550" y="1517500"/>
            <a:ext cx="6444600" cy="3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/>
              <a:t>I mean an order built on three simple ideas, the idea that all people have the same rights, the idea that freedom is preferable to un-freedom and the idea that, as members of the same species, we are bound together in our obligation to advance these rights across national borders, and that</a:t>
            </a:r>
            <a:r>
              <a:rPr lang="en" sz="1900" u="sng"/>
              <a:t> </a:t>
            </a:r>
            <a:r>
              <a:rPr lang="en" sz="1900" b="1" u="sng"/>
              <a:t>we should collaborate peacefully in addressing our shared challenges.</a:t>
            </a:r>
            <a:r>
              <a:rPr lang="en"/>
              <a:t> </a:t>
            </a:r>
          </a:p>
          <a:p>
            <a:pPr marL="3200400" lvl="0" indent="457200" rtl="0">
              <a:spcBef>
                <a:spcPts val="0"/>
              </a:spcBef>
              <a:buNone/>
            </a:pPr>
            <a:r>
              <a:rPr lang="en"/>
              <a:t>-Fernando Reimers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2025" y="0"/>
            <a:ext cx="5546126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66350"/>
            <a:ext cx="2898900" cy="2738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88075" y="141525"/>
            <a:ext cx="49275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The Environmental I</a:t>
            </a:r>
            <a:r>
              <a:rPr lang="en" u="sng">
                <a:solidFill>
                  <a:schemeClr val="hlink"/>
                </a:solidFill>
                <a:hlinkClick r:id="rId3"/>
              </a:rPr>
              <a:t>mperative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993402" y="714225"/>
            <a:ext cx="51867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rgbClr val="333333"/>
              </a:buClr>
              <a:buSzPct val="109090"/>
            </a:pPr>
            <a:r>
              <a:rPr lang="en" sz="165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" sz="2050">
                <a:solidFill>
                  <a:srgbClr val="333333"/>
                </a:solidFill>
                <a:highlight>
                  <a:srgbClr val="FFFFFF"/>
                </a:highlight>
              </a:rPr>
              <a:t>Climate change is the defining issue of our time.  Responding to it effectively is essential for sustainable development.  </a:t>
            </a:r>
            <a:r>
              <a:rPr lang="en" sz="2050" b="1" u="sng">
                <a:solidFill>
                  <a:srgbClr val="333333"/>
                </a:solidFill>
                <a:highlight>
                  <a:srgbClr val="FFFFFF"/>
                </a:highlight>
              </a:rPr>
              <a:t>Climate change is intrinsically linked to public health, food and water security, migration, peace and security.</a:t>
            </a:r>
          </a:p>
          <a:p>
            <a:pPr lvl="0">
              <a:spcBef>
                <a:spcPts val="0"/>
              </a:spcBef>
              <a:buNone/>
            </a:pPr>
            <a:r>
              <a:rPr lang="en" sz="2050">
                <a:solidFill>
                  <a:srgbClr val="333333"/>
                </a:solidFill>
                <a:highlight>
                  <a:srgbClr val="FFFFFF"/>
                </a:highlight>
              </a:rPr>
              <a:t>	-Ban Ki-moon </a:t>
            </a:r>
          </a:p>
        </p:txBody>
      </p:sp>
      <p:pic>
        <p:nvPicPr>
          <p:cNvPr id="95" name="Shape 9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3600" y="3105475"/>
            <a:ext cx="2850400" cy="20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328175"/>
            <a:ext cx="4205050" cy="29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475" y="0"/>
            <a:ext cx="7188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0" y="2074300"/>
            <a:ext cx="2172300" cy="41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b="1" u="sng">
                <a:solidFill>
                  <a:schemeClr val="hlink"/>
                </a:solidFill>
                <a:hlinkClick r:id="rId4"/>
              </a:rPr>
              <a:t>Global Competency</a:t>
            </a:r>
            <a:r>
              <a:rPr lang="en" sz="150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We are not alone- and we are making progress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8520600" cy="3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1134</Words>
  <Application>Microsoft Office PowerPoint</Application>
  <PresentationFormat>On-screen Show (16:9)</PresentationFormat>
  <Paragraphs>99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Verdana</vt:lpstr>
      <vt:lpstr>Permanent Marker</vt:lpstr>
      <vt:lpstr>Simple Light</vt:lpstr>
      <vt:lpstr>PowerPoint Presentation</vt:lpstr>
      <vt:lpstr>21st century education  means  Global competence </vt:lpstr>
      <vt:lpstr>The U.S. is changing and we have to be ready</vt:lpstr>
      <vt:lpstr>The Economic necessity</vt:lpstr>
      <vt:lpstr>The Social need</vt:lpstr>
      <vt:lpstr>The Environmental Imperative</vt:lpstr>
      <vt:lpstr>PowerPoint Presentation</vt:lpstr>
      <vt:lpstr>PowerPoint Presentation</vt:lpstr>
      <vt:lpstr>We are not alone- and we are making progress</vt:lpstr>
      <vt:lpstr>Glocal paradigm</vt:lpstr>
      <vt:lpstr>PowerPoint Presentation</vt:lpstr>
      <vt:lpstr>Tools for Digital Literacy for teachers </vt:lpstr>
      <vt:lpstr>For students </vt:lpstr>
      <vt:lpstr>Next steps? </vt:lpstr>
      <vt:lpstr>Resources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</cp:revision>
  <dcterms:modified xsi:type="dcterms:W3CDTF">2017-11-25T15:46:53Z</dcterms:modified>
</cp:coreProperties>
</file>